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312" r:id="rId2"/>
    <p:sldId id="293" r:id="rId3"/>
    <p:sldId id="314" r:id="rId4"/>
    <p:sldId id="295" r:id="rId5"/>
    <p:sldId id="315" r:id="rId6"/>
    <p:sldId id="298" r:id="rId7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4830" autoAdjust="0"/>
    <p:restoredTop sz="78768" autoAdjust="0"/>
  </p:normalViewPr>
  <p:slideViewPr>
    <p:cSldViewPr>
      <p:cViewPr varScale="1">
        <p:scale>
          <a:sx n="88" d="100"/>
          <a:sy n="88" d="100"/>
        </p:scale>
        <p:origin x="-15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3660" y="-84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292" cy="496650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802" y="0"/>
            <a:ext cx="2946292" cy="496650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r">
              <a:defRPr sz="1200"/>
            </a:lvl1pPr>
          </a:lstStyle>
          <a:p>
            <a:fld id="{D965020F-0208-45E5-AC90-42631BBE5A56}" type="datetimeFigureOut">
              <a:rPr lang="fr-FR" smtClean="0"/>
              <a:pPr/>
              <a:t>10/08/2023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85" tIns="45642" rIns="91285" bIns="45642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0401" y="4715788"/>
            <a:ext cx="5436874" cy="4466670"/>
          </a:xfrm>
          <a:prstGeom prst="rect">
            <a:avLst/>
          </a:prstGeom>
        </p:spPr>
        <p:txBody>
          <a:bodyPr vert="horz" lIns="91285" tIns="45642" rIns="91285" bIns="45642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28402"/>
            <a:ext cx="2946292" cy="496650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802" y="9428402"/>
            <a:ext cx="2946292" cy="496650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r">
              <a:defRPr sz="1200"/>
            </a:lvl1pPr>
          </a:lstStyle>
          <a:p>
            <a:fld id="{82ABE6C6-94CC-407E-A60F-12A168E8670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ABE6C6-94CC-407E-A60F-12A168E8670D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ABE6C6-94CC-407E-A60F-12A168E8670D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A4D5-3044-423B-ACAA-8B26411A9CC9}" type="datetimeFigureOut">
              <a:rPr lang="fr-FR" smtClean="0"/>
              <a:pPr/>
              <a:t>10/08/2023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712047F-472D-4BC1-AFAF-96714730F75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A4D5-3044-423B-ACAA-8B26411A9CC9}" type="datetimeFigureOut">
              <a:rPr lang="fr-FR" smtClean="0"/>
              <a:pPr/>
              <a:t>10/08/2023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047F-472D-4BC1-AFAF-96714730F75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712047F-472D-4BC1-AFAF-96714730F75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A4D5-3044-423B-ACAA-8B26411A9CC9}" type="datetimeFigureOut">
              <a:rPr lang="fr-FR" smtClean="0"/>
              <a:pPr/>
              <a:t>10/08/2023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A4D5-3044-423B-ACAA-8B26411A9CC9}" type="datetimeFigureOut">
              <a:rPr lang="fr-FR" smtClean="0"/>
              <a:pPr/>
              <a:t>10/08/2023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712047F-472D-4BC1-AFAF-96714730F75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A4D5-3044-423B-ACAA-8B26411A9CC9}" type="datetimeFigureOut">
              <a:rPr lang="fr-FR" smtClean="0"/>
              <a:pPr/>
              <a:t>10/08/2023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712047F-472D-4BC1-AFAF-96714730F75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CECA4D5-3044-423B-ACAA-8B26411A9CC9}" type="datetimeFigureOut">
              <a:rPr lang="fr-FR" smtClean="0"/>
              <a:pPr/>
              <a:t>10/08/2023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2047F-472D-4BC1-AFAF-96714730F75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A4D5-3044-423B-ACAA-8B26411A9CC9}" type="datetimeFigureOut">
              <a:rPr lang="fr-FR" smtClean="0"/>
              <a:pPr/>
              <a:t>10/08/2023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fr-FR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712047F-472D-4BC1-AFAF-96714730F75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A4D5-3044-423B-ACAA-8B26411A9CC9}" type="datetimeFigureOut">
              <a:rPr lang="fr-FR" smtClean="0"/>
              <a:pPr/>
              <a:t>10/08/2023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712047F-472D-4BC1-AFAF-96714730F75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A4D5-3044-423B-ACAA-8B26411A9CC9}" type="datetimeFigureOut">
              <a:rPr lang="fr-FR" smtClean="0"/>
              <a:pPr/>
              <a:t>10/08/2023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712047F-472D-4BC1-AFAF-96714730F75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712047F-472D-4BC1-AFAF-96714730F75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CA4D5-3044-423B-ACAA-8B26411A9CC9}" type="datetimeFigureOut">
              <a:rPr lang="fr-FR" smtClean="0"/>
              <a:pPr/>
              <a:t>10/08/2023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cteur droit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712047F-472D-4BC1-AFAF-96714730F75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CECA4D5-3044-423B-ACAA-8B26411A9CC9}" type="datetimeFigureOut">
              <a:rPr lang="fr-FR" smtClean="0"/>
              <a:pPr/>
              <a:t>10/08/2023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CECA4D5-3044-423B-ACAA-8B26411A9CC9}" type="datetimeFigureOut">
              <a:rPr lang="fr-FR" smtClean="0"/>
              <a:pPr/>
              <a:t>10/08/2023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712047F-472D-4BC1-AFAF-96714730F75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2800" dirty="0" smtClean="0">
                <a:solidFill>
                  <a:srgbClr val="FF0000"/>
                </a:solidFill>
              </a:rPr>
              <a:t>Session </a:t>
            </a:r>
            <a:r>
              <a:rPr lang="fr-FR" sz="2800" dirty="0" smtClean="0">
                <a:solidFill>
                  <a:srgbClr val="FF0000"/>
                </a:solidFill>
              </a:rPr>
              <a:t>2023</a:t>
            </a: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Les résultats aux examens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112168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Résultats BAC technologique série STMG</a:t>
            </a:r>
            <a:br>
              <a:rPr lang="fr-FR" dirty="0" smtClean="0"/>
            </a:br>
            <a:r>
              <a:rPr lang="fr-FR" dirty="0" smtClean="0"/>
              <a:t>Résultats du LPO Nelson Mandela </a:t>
            </a:r>
            <a:r>
              <a:rPr lang="fr-FR" sz="2700" b="1" dirty="0" smtClean="0">
                <a:solidFill>
                  <a:srgbClr val="FF0000"/>
                </a:solidFill>
              </a:rPr>
              <a:t>session </a:t>
            </a:r>
            <a:r>
              <a:rPr lang="fr-FR" sz="2700" b="1" dirty="0" smtClean="0">
                <a:solidFill>
                  <a:srgbClr val="FF0000"/>
                </a:solidFill>
              </a:rPr>
              <a:t>2023</a:t>
            </a:r>
            <a:endParaRPr lang="fr-FR" sz="27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1"/>
          </p:nvPr>
        </p:nvGraphicFramePr>
        <p:xfrm>
          <a:off x="179511" y="1527173"/>
          <a:ext cx="8712970" cy="4759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9767"/>
                <a:gridCol w="792827"/>
                <a:gridCol w="871297"/>
                <a:gridCol w="871297"/>
                <a:gridCol w="871297"/>
                <a:gridCol w="871297"/>
                <a:gridCol w="871297"/>
                <a:gridCol w="871297"/>
                <a:gridCol w="871297"/>
                <a:gridCol w="871297"/>
              </a:tblGrid>
              <a:tr h="1091252"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Spécialités </a:t>
                      </a:r>
                      <a:endParaRPr lang="fr-F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Nombre d’inscrits</a:t>
                      </a:r>
                      <a:endParaRPr lang="fr-F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Admis </a:t>
                      </a:r>
                      <a:r>
                        <a:rPr lang="fr-FR" sz="1000" dirty="0" smtClean="0"/>
                        <a:t>au 1</a:t>
                      </a:r>
                      <a:r>
                        <a:rPr lang="fr-FR" sz="1000" baseline="30000" dirty="0" smtClean="0"/>
                        <a:t>er</a:t>
                      </a:r>
                      <a:r>
                        <a:rPr lang="fr-FR" sz="1000" dirty="0" smtClean="0"/>
                        <a:t> GROUPE</a:t>
                      </a:r>
                      <a:endParaRPr lang="fr-F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Refusés au 1</a:t>
                      </a:r>
                      <a:r>
                        <a:rPr lang="fr-FR" sz="1000" baseline="30000" dirty="0" smtClean="0"/>
                        <a:t>er</a:t>
                      </a:r>
                      <a:r>
                        <a:rPr lang="fr-FR" sz="1000" dirty="0" smtClean="0"/>
                        <a:t> groupe</a:t>
                      </a:r>
                      <a:endParaRPr lang="fr-F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%  de réussite au 1</a:t>
                      </a:r>
                      <a:r>
                        <a:rPr lang="fr-FR" sz="1000" baseline="30000" dirty="0" smtClean="0"/>
                        <a:t>er</a:t>
                      </a:r>
                      <a:r>
                        <a:rPr lang="fr-FR" sz="1000" dirty="0" smtClean="0"/>
                        <a:t> groupe</a:t>
                      </a:r>
                      <a:endParaRPr lang="fr-F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Inscrits au 2</a:t>
                      </a:r>
                      <a:r>
                        <a:rPr lang="fr-FR" sz="1000" baseline="30000" dirty="0" smtClean="0"/>
                        <a:t>nd</a:t>
                      </a:r>
                      <a:r>
                        <a:rPr lang="fr-FR" sz="1000" dirty="0" smtClean="0"/>
                        <a:t> Groupe</a:t>
                      </a:r>
                      <a:endParaRPr lang="fr-F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Admis au 2</a:t>
                      </a:r>
                      <a:r>
                        <a:rPr lang="fr-FR" sz="1000" baseline="30000" dirty="0" smtClean="0"/>
                        <a:t>nd</a:t>
                      </a:r>
                      <a:r>
                        <a:rPr lang="fr-FR" sz="1000" dirty="0" smtClean="0"/>
                        <a:t> Groupe</a:t>
                      </a:r>
                      <a:endParaRPr lang="fr-F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% de réussite au 2</a:t>
                      </a:r>
                      <a:r>
                        <a:rPr lang="fr-FR" sz="1000" baseline="30000" dirty="0" smtClean="0"/>
                        <a:t>nde</a:t>
                      </a:r>
                      <a:r>
                        <a:rPr lang="fr-FR" sz="1000" baseline="0" dirty="0" smtClean="0"/>
                        <a:t> groupe</a:t>
                      </a:r>
                      <a:endParaRPr lang="fr-F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Refusés</a:t>
                      </a:r>
                      <a:endParaRPr lang="fr-FR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 smtClean="0"/>
                        <a:t>GLOBAL</a:t>
                      </a:r>
                      <a:endParaRPr lang="fr-FR" sz="1000" dirty="0"/>
                    </a:p>
                  </a:txBody>
                  <a:tcPr anchor="ctr"/>
                </a:tc>
              </a:tr>
              <a:tr h="700971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RHC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34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24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4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70.59%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6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6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100%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4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FF0000"/>
                          </a:solidFill>
                        </a:rPr>
                        <a:t>88.24%</a:t>
                      </a:r>
                      <a:endParaRPr lang="fr-FR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700971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GF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17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16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94.12%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100%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0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FF0000"/>
                          </a:solidFill>
                        </a:rPr>
                        <a:t>100%</a:t>
                      </a:r>
                      <a:endParaRPr lang="fr-FR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86421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MERCA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32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21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5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65.63%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6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6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100%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5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FF0000"/>
                          </a:solidFill>
                        </a:rPr>
                        <a:t>84.38%</a:t>
                      </a:r>
                      <a:endParaRPr lang="fr-FR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700971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SIG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6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3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50%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2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50%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2</a:t>
                      </a:r>
                      <a:endParaRPr lang="fr-F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FF0000"/>
                          </a:solidFill>
                        </a:rPr>
                        <a:t>66.67%</a:t>
                      </a:r>
                      <a:endParaRPr lang="fr-FR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700971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FF0000"/>
                          </a:solidFill>
                        </a:rPr>
                        <a:t>Total </a:t>
                      </a:r>
                      <a:endParaRPr lang="fr-FR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FF0000"/>
                          </a:solidFill>
                        </a:rPr>
                        <a:t>89</a:t>
                      </a:r>
                      <a:endParaRPr lang="fr-FR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FF0000"/>
                          </a:solidFill>
                        </a:rPr>
                        <a:t>64</a:t>
                      </a:r>
                      <a:endParaRPr lang="fr-FR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fr-FR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FF0000"/>
                          </a:solidFill>
                        </a:rPr>
                        <a:t>71.91%</a:t>
                      </a:r>
                      <a:endParaRPr lang="fr-FR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fr-FR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FF0000"/>
                          </a:solidFill>
                        </a:rPr>
                        <a:t>14</a:t>
                      </a:r>
                      <a:endParaRPr lang="fr-FR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FF0000"/>
                          </a:solidFill>
                        </a:rPr>
                        <a:t>93.33%</a:t>
                      </a:r>
                      <a:endParaRPr lang="fr-FR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endParaRPr lang="fr-FR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FF0000"/>
                          </a:solidFill>
                        </a:rPr>
                        <a:t>87.64%</a:t>
                      </a:r>
                      <a:endParaRPr lang="fr-FR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112168"/>
          </a:xfrm>
        </p:spPr>
        <p:txBody>
          <a:bodyPr>
            <a:normAutofit/>
          </a:bodyPr>
          <a:lstStyle/>
          <a:p>
            <a:r>
              <a:rPr lang="fr-FR" dirty="0" smtClean="0"/>
              <a:t>Evolution des résultats bac </a:t>
            </a:r>
            <a:r>
              <a:rPr lang="fr-FR" dirty="0" smtClean="0"/>
              <a:t>technologique depuis 2018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1"/>
          </p:nvPr>
        </p:nvGraphicFramePr>
        <p:xfrm>
          <a:off x="285720" y="2500306"/>
          <a:ext cx="8679910" cy="16430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4186"/>
                <a:gridCol w="1180954"/>
                <a:gridCol w="1180954"/>
                <a:gridCol w="1180954"/>
                <a:gridCol w="1180954"/>
                <a:gridCol w="1180954"/>
                <a:gridCol w="1180954"/>
              </a:tblGrid>
              <a:tr h="641413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Session  </a:t>
                      </a:r>
                      <a:endParaRPr lang="fr-FR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2019</a:t>
                      </a:r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2020</a:t>
                      </a:r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2021</a:t>
                      </a:r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2022</a:t>
                      </a:r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/>
                        <a:t>2023</a:t>
                      </a:r>
                      <a:endParaRPr lang="fr-FR" sz="1600" b="1" dirty="0"/>
                    </a:p>
                  </a:txBody>
                  <a:tcPr anchor="ctr"/>
                </a:tc>
              </a:tr>
              <a:tr h="1001661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Taux de réussite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85.3%</a:t>
                      </a:r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88.1%</a:t>
                      </a:r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91.5%</a:t>
                      </a:r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90.72%</a:t>
                      </a:r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90.29%</a:t>
                      </a:r>
                      <a:endParaRPr lang="fr-FR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87.64%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1112168"/>
          </a:xfrm>
        </p:spPr>
        <p:txBody>
          <a:bodyPr>
            <a:normAutofit/>
          </a:bodyPr>
          <a:lstStyle/>
          <a:p>
            <a:r>
              <a:rPr lang="fr-FR" sz="2800" dirty="0" smtClean="0"/>
              <a:t>BAC PRO &amp; CAP </a:t>
            </a:r>
            <a:r>
              <a:rPr lang="fr-FR" sz="2800" b="1" dirty="0" smtClean="0">
                <a:solidFill>
                  <a:schemeClr val="tx1"/>
                </a:solidFill>
              </a:rPr>
              <a:t>session 2023</a:t>
            </a: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dirty="0" smtClean="0"/>
              <a:t>résultats du LPO Nelson Mandela </a:t>
            </a:r>
            <a:endParaRPr lang="fr-FR" sz="28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1"/>
          </p:nvPr>
        </p:nvGraphicFramePr>
        <p:xfrm>
          <a:off x="214282" y="1643050"/>
          <a:ext cx="8715439" cy="4572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694"/>
                <a:gridCol w="814394"/>
                <a:gridCol w="871544"/>
                <a:gridCol w="871544"/>
                <a:gridCol w="871544"/>
                <a:gridCol w="871544"/>
                <a:gridCol w="871544"/>
                <a:gridCol w="871544"/>
                <a:gridCol w="742952"/>
                <a:gridCol w="1000135"/>
              </a:tblGrid>
              <a:tr h="560402">
                <a:tc rowSpan="2">
                  <a:txBody>
                    <a:bodyPr/>
                    <a:lstStyle/>
                    <a:p>
                      <a:pPr algn="ctr"/>
                      <a:endParaRPr lang="fr-FR" sz="1400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1</a:t>
                      </a:r>
                      <a:r>
                        <a:rPr lang="fr-FR" sz="1400" baseline="30000" dirty="0" smtClean="0"/>
                        <a:t>er</a:t>
                      </a:r>
                      <a:r>
                        <a:rPr lang="fr-FR" sz="1400" dirty="0" smtClean="0"/>
                        <a:t> GROUPE</a:t>
                      </a:r>
                      <a:endParaRPr lang="fr-FR" sz="1400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10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2</a:t>
                      </a:r>
                      <a:r>
                        <a:rPr lang="fr-FR" sz="1400" baseline="30000" dirty="0" smtClean="0"/>
                        <a:t>nd</a:t>
                      </a:r>
                      <a:r>
                        <a:rPr lang="fr-FR" sz="1400" dirty="0" smtClean="0"/>
                        <a:t> GROUPE</a:t>
                      </a:r>
                      <a:endParaRPr lang="fr-FR" sz="1400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10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800" dirty="0" smtClean="0"/>
                        <a:t>REFUSES</a:t>
                      </a:r>
                      <a:endParaRPr lang="fr-FR" sz="800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GLOBAL</a:t>
                      </a:r>
                      <a:endParaRPr lang="fr-FR" sz="1200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666872">
                <a:tc vMerge="1">
                  <a:txBody>
                    <a:bodyPr/>
                    <a:lstStyle/>
                    <a:p>
                      <a:pPr algn="ctr"/>
                      <a:endParaRPr lang="fr-FR" sz="11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Inscrits </a:t>
                      </a:r>
                      <a:endParaRPr lang="fr-FR" sz="1400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Admis </a:t>
                      </a:r>
                      <a:endParaRPr lang="fr-FR" sz="1400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Refusés</a:t>
                      </a:r>
                      <a:endParaRPr lang="fr-FR" sz="1400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Taux</a:t>
                      </a:r>
                      <a:r>
                        <a:rPr lang="fr-FR" sz="1400" baseline="0" dirty="0" smtClean="0"/>
                        <a:t> de réussite</a:t>
                      </a:r>
                      <a:endParaRPr lang="fr-FR" sz="1400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Inscrits </a:t>
                      </a:r>
                      <a:endParaRPr lang="fr-FR" sz="1400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Admis </a:t>
                      </a:r>
                      <a:endParaRPr lang="fr-FR" sz="1400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Taux de réussite</a:t>
                      </a:r>
                      <a:endParaRPr lang="fr-FR" sz="1400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1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11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800624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AGORA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25 </a:t>
                      </a:r>
                      <a:r>
                        <a:rPr lang="fr-FR" sz="1100" b="1" dirty="0" smtClean="0">
                          <a:solidFill>
                            <a:schemeClr val="tx1"/>
                          </a:solidFill>
                        </a:rPr>
                        <a:t>dont 7 éliminés</a:t>
                      </a:r>
                      <a:endParaRPr lang="fr-FR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50%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71.43%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FF0000"/>
                          </a:solidFill>
                        </a:rPr>
                        <a:t>60.00%</a:t>
                      </a:r>
                    </a:p>
                    <a:p>
                      <a:pPr algn="ctr"/>
                      <a:r>
                        <a:rPr lang="fr-FR" sz="1400" b="1" dirty="0" smtClean="0">
                          <a:solidFill>
                            <a:srgbClr val="FF0000"/>
                          </a:solidFill>
                        </a:rPr>
                        <a:t>(69.77%)</a:t>
                      </a:r>
                      <a:endParaRPr lang="fr-FR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560402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ARCU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64.28%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66.67%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FF0000"/>
                          </a:solidFill>
                        </a:rPr>
                        <a:t>71.43%</a:t>
                      </a:r>
                      <a:endParaRPr lang="fr-FR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661244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FF0000"/>
                          </a:solidFill>
                        </a:rPr>
                        <a:t>Total </a:t>
                      </a:r>
                      <a:endParaRPr lang="fr-FR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FF0000"/>
                          </a:solidFill>
                        </a:rPr>
                        <a:t>78</a:t>
                      </a:r>
                      <a:endParaRPr lang="fr-FR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FF0000"/>
                          </a:solidFill>
                        </a:rPr>
                        <a:t>43</a:t>
                      </a:r>
                      <a:endParaRPr lang="fr-FR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FF0000"/>
                          </a:solidFill>
                        </a:rPr>
                        <a:t>33</a:t>
                      </a:r>
                      <a:endParaRPr lang="fr-FR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FF0000"/>
                          </a:solidFill>
                        </a:rPr>
                        <a:t>55.13%</a:t>
                      </a:r>
                      <a:endParaRPr lang="fr-FR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fr-FR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fr-FR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FF0000"/>
                          </a:solidFill>
                        </a:rPr>
                        <a:t>70%</a:t>
                      </a:r>
                      <a:endParaRPr lang="fr-FR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FF0000"/>
                          </a:solidFill>
                        </a:rPr>
                        <a:t>28</a:t>
                      </a:r>
                      <a:endParaRPr lang="fr-FR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FF0000"/>
                          </a:solidFill>
                        </a:rPr>
                        <a:t>64.10%</a:t>
                      </a:r>
                      <a:endParaRPr lang="fr-FR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661244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EPC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100%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fr-F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FF0000"/>
                          </a:solidFill>
                        </a:rPr>
                        <a:t>100%</a:t>
                      </a:r>
                      <a:endParaRPr lang="fr-FR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661244"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FF0000"/>
                          </a:solidFill>
                        </a:rPr>
                        <a:t>TOTAL SEP</a:t>
                      </a:r>
                      <a:endParaRPr lang="fr-FR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FF0000"/>
                          </a:solidFill>
                        </a:rPr>
                        <a:t>97</a:t>
                      </a:r>
                      <a:endParaRPr lang="fr-FR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FF0000"/>
                          </a:solidFill>
                        </a:rPr>
                        <a:t>62</a:t>
                      </a:r>
                      <a:endParaRPr lang="fr-FR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fr-FR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FF0000"/>
                          </a:solidFill>
                        </a:rPr>
                        <a:t>28</a:t>
                      </a:r>
                      <a:endParaRPr lang="fr-FR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FF0000"/>
                          </a:solidFill>
                        </a:rPr>
                        <a:t>71.13%</a:t>
                      </a:r>
                      <a:endParaRPr lang="fr-FR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fr-FR" sz="2800" dirty="0" smtClean="0"/>
              <a:t>Evolution des résultats </a:t>
            </a:r>
            <a:r>
              <a:rPr lang="fr-FR" sz="2800" dirty="0" smtClean="0"/>
              <a:t>BAC </a:t>
            </a:r>
            <a:r>
              <a:rPr lang="fr-FR" sz="2800" dirty="0" smtClean="0"/>
              <a:t>PRO </a:t>
            </a:r>
            <a:r>
              <a:rPr lang="fr-FR" sz="2800" dirty="0" smtClean="0"/>
              <a:t>&amp; CAP</a:t>
            </a:r>
            <a:br>
              <a:rPr lang="fr-FR" sz="2800" dirty="0" smtClean="0"/>
            </a:br>
            <a:r>
              <a:rPr lang="fr-FR" sz="2800" dirty="0" smtClean="0"/>
              <a:t>depuis 2018</a:t>
            </a:r>
            <a:endParaRPr lang="fr-FR" sz="28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1"/>
          </p:nvPr>
        </p:nvGraphicFramePr>
        <p:xfrm>
          <a:off x="285720" y="1714488"/>
          <a:ext cx="8643995" cy="33575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34"/>
                <a:gridCol w="1000132"/>
                <a:gridCol w="1129669"/>
                <a:gridCol w="1235640"/>
                <a:gridCol w="1235640"/>
                <a:gridCol w="1235640"/>
                <a:gridCol w="1235640"/>
              </a:tblGrid>
              <a:tr h="778515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/>
                        <a:t>Sessions</a:t>
                      </a:r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2019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2020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2021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2022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2023</a:t>
                      </a:r>
                      <a:endParaRPr lang="fr-FR" b="1" dirty="0"/>
                    </a:p>
                  </a:txBody>
                  <a:tcPr anchor="ctr"/>
                </a:tc>
              </a:tr>
              <a:tr h="778515">
                <a:tc>
                  <a:txBody>
                    <a:bodyPr/>
                    <a:lstStyle/>
                    <a:p>
                      <a:pPr algn="ctr"/>
                      <a:r>
                        <a:rPr lang="fr-FR" sz="1800" b="1" baseline="0" dirty="0" smtClean="0">
                          <a:solidFill>
                            <a:schemeClr val="tx1"/>
                          </a:solidFill>
                        </a:rPr>
                        <a:t>AGORA</a:t>
                      </a:r>
                      <a:endParaRPr lang="fr-FR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solidFill>
                            <a:schemeClr val="tx1"/>
                          </a:solidFill>
                        </a:rPr>
                        <a:t>76.9%</a:t>
                      </a:r>
                      <a:endParaRPr lang="fr-FR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solidFill>
                            <a:schemeClr val="tx1"/>
                          </a:solidFill>
                        </a:rPr>
                        <a:t>68.2%</a:t>
                      </a:r>
                      <a:endParaRPr lang="fr-FR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solidFill>
                            <a:schemeClr val="tx1"/>
                          </a:solidFill>
                        </a:rPr>
                        <a:t>85%</a:t>
                      </a:r>
                      <a:endParaRPr lang="fr-FR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solidFill>
                            <a:schemeClr val="tx1"/>
                          </a:solidFill>
                        </a:rPr>
                        <a:t>81.13%</a:t>
                      </a:r>
                      <a:endParaRPr lang="fr-FR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solidFill>
                            <a:schemeClr val="tx1"/>
                          </a:solidFill>
                        </a:rPr>
                        <a:t>76.67%</a:t>
                      </a:r>
                      <a:endParaRPr lang="fr-FR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solidFill>
                            <a:srgbClr val="FF0000"/>
                          </a:solidFill>
                        </a:rPr>
                        <a:t>60.00</a:t>
                      </a:r>
                      <a:r>
                        <a:rPr lang="fr-FR" sz="1800" b="1" dirty="0" smtClean="0">
                          <a:solidFill>
                            <a:srgbClr val="FF0000"/>
                          </a:solidFill>
                        </a:rPr>
                        <a:t>%</a:t>
                      </a:r>
                      <a:endParaRPr lang="fr-FR" sz="1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1022042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solidFill>
                            <a:schemeClr val="tx1"/>
                          </a:solidFill>
                        </a:rPr>
                        <a:t>METIERS DE L’ACCUEIL</a:t>
                      </a:r>
                      <a:endParaRPr lang="fr-FR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solidFill>
                            <a:schemeClr val="tx1"/>
                          </a:solidFill>
                        </a:rPr>
                        <a:t>86.2%</a:t>
                      </a:r>
                      <a:endParaRPr lang="fr-FR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solidFill>
                            <a:schemeClr val="tx1"/>
                          </a:solidFill>
                        </a:rPr>
                        <a:t>84.4%</a:t>
                      </a:r>
                      <a:endParaRPr lang="fr-FR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solidFill>
                            <a:schemeClr val="tx1"/>
                          </a:solidFill>
                        </a:rPr>
                        <a:t>85.2%</a:t>
                      </a:r>
                      <a:endParaRPr lang="fr-FR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solidFill>
                            <a:schemeClr val="tx1"/>
                          </a:solidFill>
                        </a:rPr>
                        <a:t>88.46%</a:t>
                      </a:r>
                      <a:endParaRPr lang="fr-FR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solidFill>
                            <a:schemeClr val="tx1"/>
                          </a:solidFill>
                        </a:rPr>
                        <a:t>90.48%</a:t>
                      </a:r>
                      <a:endParaRPr lang="fr-FR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solidFill>
                            <a:srgbClr val="FF0000"/>
                          </a:solidFill>
                        </a:rPr>
                        <a:t>71.43%</a:t>
                      </a:r>
                      <a:endParaRPr lang="fr-FR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778515"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solidFill>
                            <a:schemeClr val="tx1"/>
                          </a:solidFill>
                        </a:rPr>
                        <a:t>EPC</a:t>
                      </a:r>
                      <a:endParaRPr lang="fr-FR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solidFill>
                            <a:schemeClr val="tx1"/>
                          </a:solidFill>
                        </a:rPr>
                        <a:t>94.73%</a:t>
                      </a:r>
                      <a:endParaRPr lang="fr-FR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>
                          <a:solidFill>
                            <a:srgbClr val="FF0000"/>
                          </a:solidFill>
                        </a:rPr>
                        <a:t>100%</a:t>
                      </a:r>
                      <a:endParaRPr lang="fr-FR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4016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Résultats de BTS du LPO Nelson Mandela</a:t>
            </a:r>
            <a:br>
              <a:rPr lang="fr-FR" dirty="0" smtClean="0"/>
            </a:br>
            <a:r>
              <a:rPr lang="fr-FR" b="1" dirty="0" smtClean="0">
                <a:solidFill>
                  <a:schemeClr val="tx1"/>
                </a:solidFill>
              </a:rPr>
              <a:t>session </a:t>
            </a:r>
            <a:r>
              <a:rPr lang="fr-FR" b="1" dirty="0" smtClean="0">
                <a:solidFill>
                  <a:schemeClr val="tx1"/>
                </a:solidFill>
              </a:rPr>
              <a:t>2023</a:t>
            </a:r>
            <a:endParaRPr lang="fr-FR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1"/>
          </p:nvPr>
        </p:nvGraphicFramePr>
        <p:xfrm>
          <a:off x="357158" y="1571612"/>
          <a:ext cx="8352933" cy="4591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322"/>
                <a:gridCol w="1029231"/>
                <a:gridCol w="1193276"/>
                <a:gridCol w="1193276"/>
                <a:gridCol w="1193276"/>
                <a:gridCol w="1193276"/>
                <a:gridCol w="1193276"/>
              </a:tblGrid>
              <a:tr h="863007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Spécialités</a:t>
                      </a:r>
                      <a:r>
                        <a:rPr lang="fr-FR" sz="1600" baseline="0" dirty="0" smtClean="0"/>
                        <a:t> 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Inscrits 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Présents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Admis 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Taux</a:t>
                      </a:r>
                      <a:r>
                        <a:rPr lang="fr-FR" sz="1600" baseline="0" dirty="0" smtClean="0"/>
                        <a:t> de réussite brut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Taux de réussite  (a/p)</a:t>
                      </a:r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/>
                        <a:t>Taux réussite  </a:t>
                      </a:r>
                      <a:r>
                        <a:rPr lang="fr-FR" sz="1600" dirty="0" smtClean="0"/>
                        <a:t>2022</a:t>
                      </a:r>
                      <a:endParaRPr lang="fr-FR" sz="1600" dirty="0"/>
                    </a:p>
                  </a:txBody>
                  <a:tcPr anchor="ctr"/>
                </a:tc>
              </a:tr>
              <a:tr h="560365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BTS CG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20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19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14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70%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73.68%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73.68%</a:t>
                      </a:r>
                      <a:endParaRPr lang="fr-FR" b="1" dirty="0"/>
                    </a:p>
                  </a:txBody>
                  <a:tcPr anchor="ctr"/>
                </a:tc>
              </a:tr>
              <a:tr h="599315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BTS SAM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29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27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13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44.83%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48.15%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88.88%</a:t>
                      </a:r>
                      <a:endParaRPr lang="fr-FR" b="1" dirty="0"/>
                    </a:p>
                  </a:txBody>
                  <a:tcPr anchor="ctr"/>
                </a:tc>
              </a:tr>
              <a:tr h="831044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BTS SIO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25</a:t>
                      </a:r>
                    </a:p>
                    <a:p>
                      <a:pPr algn="ctr"/>
                      <a:r>
                        <a:rPr lang="fr-FR" sz="1400" b="1" dirty="0" smtClean="0"/>
                        <a:t>SLAM</a:t>
                      </a:r>
                      <a:r>
                        <a:rPr lang="fr-FR" sz="1400" b="1" baseline="0" dirty="0" smtClean="0"/>
                        <a:t> 14</a:t>
                      </a:r>
                    </a:p>
                    <a:p>
                      <a:pPr algn="ctr"/>
                      <a:r>
                        <a:rPr lang="fr-FR" sz="1400" b="1" baseline="0" dirty="0" smtClean="0"/>
                        <a:t>SISR 11</a:t>
                      </a:r>
                      <a:endParaRPr lang="fr-F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20</a:t>
                      </a:r>
                    </a:p>
                    <a:p>
                      <a:pPr algn="ctr"/>
                      <a:r>
                        <a:rPr lang="fr-FR" sz="1400" b="1" dirty="0" smtClean="0"/>
                        <a:t>SLAM</a:t>
                      </a:r>
                      <a:r>
                        <a:rPr lang="fr-FR" sz="1400" b="1" baseline="0" dirty="0" smtClean="0"/>
                        <a:t> 10</a:t>
                      </a:r>
                    </a:p>
                    <a:p>
                      <a:pPr algn="ctr"/>
                      <a:r>
                        <a:rPr lang="fr-FR" sz="1400" b="1" baseline="0" dirty="0" smtClean="0"/>
                        <a:t>SISR 10</a:t>
                      </a:r>
                      <a:endParaRPr lang="fr-F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13</a:t>
                      </a:r>
                    </a:p>
                    <a:p>
                      <a:pPr algn="ctr"/>
                      <a:r>
                        <a:rPr lang="fr-FR" sz="1400" b="1" dirty="0" smtClean="0"/>
                        <a:t>SLAM 7</a:t>
                      </a:r>
                    </a:p>
                    <a:p>
                      <a:pPr algn="ctr"/>
                      <a:r>
                        <a:rPr lang="fr-FR" sz="1400" b="1" dirty="0" smtClean="0"/>
                        <a:t>SISR 6</a:t>
                      </a:r>
                      <a:endParaRPr lang="fr-F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52%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65%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63.63%</a:t>
                      </a:r>
                      <a:endParaRPr lang="fr-FR" b="1" dirty="0"/>
                    </a:p>
                  </a:txBody>
                  <a:tcPr anchor="ctr"/>
                </a:tc>
              </a:tr>
              <a:tr h="8170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BTS </a:t>
                      </a:r>
                      <a:r>
                        <a:rPr lang="fr-FR" dirty="0" smtClean="0"/>
                        <a:t>GPME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25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23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15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60%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65.22%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71.43%</a:t>
                      </a:r>
                      <a:endParaRPr lang="fr-FR" b="1" dirty="0"/>
                    </a:p>
                  </a:txBody>
                  <a:tcPr anchor="ctr"/>
                </a:tc>
              </a:tr>
              <a:tr h="472602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BTS </a:t>
                      </a:r>
                      <a:r>
                        <a:rPr lang="fr-FR" dirty="0" smtClean="0"/>
                        <a:t>MCO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16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16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9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56.25%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56.25%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58.82%</a:t>
                      </a:r>
                      <a:endParaRPr lang="fr-FR" b="1" dirty="0"/>
                    </a:p>
                  </a:txBody>
                  <a:tcPr anchor="ctr"/>
                </a:tc>
              </a:tr>
              <a:tr h="448268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Totaux 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115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105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64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55.65%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60.95%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71.13%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4074</TotalTime>
  <Words>372</Words>
  <Application>Microsoft Office PowerPoint</Application>
  <PresentationFormat>Affichage à l'écran (4:3)</PresentationFormat>
  <Paragraphs>216</Paragraphs>
  <Slides>6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Civil</vt:lpstr>
      <vt:lpstr>Les résultats aux examens</vt:lpstr>
      <vt:lpstr>Résultats BAC technologique série STMG Résultats du LPO Nelson Mandela session 2023</vt:lpstr>
      <vt:lpstr>Evolution des résultats bac technologique depuis 2018</vt:lpstr>
      <vt:lpstr>BAC PRO &amp; CAP session 2023 résultats du LPO Nelson Mandela </vt:lpstr>
      <vt:lpstr>Evolution des résultats BAC PRO &amp; CAP depuis 2018</vt:lpstr>
      <vt:lpstr>Résultats de BTS du LPO Nelson Mandela session 2023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Journée de prérentrée 2019</dc:title>
  <dc:creator>proviseur-adj</dc:creator>
  <cp:lastModifiedBy>Utilisateur Windows</cp:lastModifiedBy>
  <cp:revision>434</cp:revision>
  <dcterms:created xsi:type="dcterms:W3CDTF">2019-08-05T06:51:10Z</dcterms:created>
  <dcterms:modified xsi:type="dcterms:W3CDTF">2023-08-10T08:47:52Z</dcterms:modified>
</cp:coreProperties>
</file>